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  <p:sldMasterId id="2147483765" r:id="rId5"/>
  </p:sldMasterIdLst>
  <p:notesMasterIdLst>
    <p:notesMasterId r:id="rId26"/>
  </p:notesMasterIdLst>
  <p:handoutMasterIdLst>
    <p:handoutMasterId r:id="rId27"/>
  </p:handoutMasterIdLst>
  <p:sldIdLst>
    <p:sldId id="363" r:id="rId6"/>
    <p:sldId id="362" r:id="rId7"/>
    <p:sldId id="333" r:id="rId8"/>
    <p:sldId id="335" r:id="rId9"/>
    <p:sldId id="334" r:id="rId10"/>
    <p:sldId id="336" r:id="rId11"/>
    <p:sldId id="338" r:id="rId12"/>
    <p:sldId id="337" r:id="rId13"/>
    <p:sldId id="340" r:id="rId14"/>
    <p:sldId id="341" r:id="rId15"/>
    <p:sldId id="342" r:id="rId16"/>
    <p:sldId id="343" r:id="rId17"/>
    <p:sldId id="344" r:id="rId18"/>
    <p:sldId id="345" r:id="rId19"/>
    <p:sldId id="352" r:id="rId20"/>
    <p:sldId id="354" r:id="rId21"/>
    <p:sldId id="355" r:id="rId22"/>
    <p:sldId id="356" r:id="rId23"/>
    <p:sldId id="361" r:id="rId24"/>
    <p:sldId id="359" r:id="rId25"/>
  </p:sldIdLst>
  <p:sldSz cx="9144000" cy="6858000" type="screen4x3"/>
  <p:notesSz cx="6797675" cy="987266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5D"/>
    <a:srgbClr val="FF7401"/>
    <a:srgbClr val="FFCA21"/>
    <a:srgbClr val="6699FF"/>
    <a:srgbClr val="FF9900"/>
    <a:srgbClr val="F2960E"/>
    <a:srgbClr val="F6910A"/>
    <a:srgbClr val="CC00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54" autoAdjust="0"/>
  </p:normalViewPr>
  <p:slideViewPr>
    <p:cSldViewPr>
      <p:cViewPr varScale="1">
        <p:scale>
          <a:sx n="63" d="100"/>
          <a:sy n="63" d="100"/>
        </p:scale>
        <p:origin x="13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02" y="-102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rlich Dagmar" userId="4480a2a6-cc45-4a66-b895-e4a3f2b9b811" providerId="ADAL" clId="{A7DF3F65-E5BE-4118-A46B-02E4994BC16D}"/>
    <pc:docChg chg="modSld">
      <pc:chgData name="Girlich Dagmar" userId="4480a2a6-cc45-4a66-b895-e4a3f2b9b811" providerId="ADAL" clId="{A7DF3F65-E5BE-4118-A46B-02E4994BC16D}" dt="2022-11-11T13:43:28.650" v="5" actId="20577"/>
      <pc:docMkLst>
        <pc:docMk/>
      </pc:docMkLst>
      <pc:sldChg chg="modSp">
        <pc:chgData name="Girlich Dagmar" userId="4480a2a6-cc45-4a66-b895-e4a3f2b9b811" providerId="ADAL" clId="{A7DF3F65-E5BE-4118-A46B-02E4994BC16D}" dt="2022-11-11T13:43:28.650" v="5" actId="20577"/>
        <pc:sldMkLst>
          <pc:docMk/>
          <pc:sldMk cId="3572891440" sldId="335"/>
        </pc:sldMkLst>
        <pc:spChg chg="mod">
          <ac:chgData name="Girlich Dagmar" userId="4480a2a6-cc45-4a66-b895-e4a3f2b9b811" providerId="ADAL" clId="{A7DF3F65-E5BE-4118-A46B-02E4994BC16D}" dt="2022-11-11T13:43:28.650" v="5" actId="20577"/>
          <ac:spMkLst>
            <pc:docMk/>
            <pc:sldMk cId="3572891440" sldId="335"/>
            <ac:spMk id="4" creationId="{E1DDC2BE-A19B-4579-A8EB-3E6519E55D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59" rIns="90719" bIns="453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4" y="0"/>
            <a:ext cx="2944812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59" rIns="90719" bIns="453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78"/>
            <a:ext cx="2944813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59" rIns="90719" bIns="453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4" y="9378478"/>
            <a:ext cx="2944812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9" tIns="45359" rIns="90719" bIns="453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B5AF33-164D-469D-8768-A3A274ECD9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637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ADDD81D8-0FFD-4F99-8047-06ACD6D35F5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689240"/>
            <a:ext cx="5438775" cy="4442935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6899"/>
            <a:ext cx="2946400" cy="49418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58656B7E-8DE2-419F-BF1D-D0F2F453D60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53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33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0812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68952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528" y="2924944"/>
            <a:ext cx="8568952" cy="32012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03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68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297DA-6584-4AC3-B635-2EA467BFB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96C08E-120B-4037-A46D-4ADD03C93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F43335-4A5B-4728-91F3-5E8BBE6B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A22336-C5A1-4B7E-B1A6-78A71B5C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9DE6AF-DDD9-471A-88F3-E0767252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076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4E293-BA12-4C44-A209-508D38B1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6DF592-44D0-4DF9-901F-714B8F12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838A3E-EE8E-488F-93DF-EDD843D3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CA5EF-4180-4F72-85C4-3782D69C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74D14-2E4A-4568-BA3D-4330DC0D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31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08198-2DEE-4A26-85CA-F216EDA5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80D4E7-CAD1-4BFF-9BD5-0D177B736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EB831E-7A4A-45FA-8EE8-5C4BA3F2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12F5BC-E3FF-4743-9543-70199ADE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561037-A7F6-4FAD-A670-934F3A31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849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0AD0A-7728-4CEE-9CD8-A3AC4787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8192C1-CD9E-4260-A2A3-3BE7B5BCD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5113FD-2BB0-486D-BD99-B5F7451B7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8FA043-E7A8-4B30-B5E3-6FC4896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256623-7B11-4D0C-AA00-DF7287CD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7B5B2E-F553-47A8-A025-84A78D00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536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382B3-1FF5-4CA5-81B0-852A19A8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DC8F87-2E42-44C0-B5CC-278E43A9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8F682F-F00B-48D0-A57F-5520D24C5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6581B5-A7E4-4687-876F-0F3B34405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ECA937-AD77-4C36-9ECB-7CC3267A1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E3D39F-03EA-4E47-85D3-658CBEBA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72ACAC7-5E4D-4DDF-B8CD-C7A5C0A6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6E5D55-8504-4D57-9BEA-D6835B16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46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C7683-F06B-436C-ABEB-C67FE5F3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B7725D-049F-498F-9D1A-15C8396E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160F07-68AF-4F1C-86B9-237F6D62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580348-A25F-4FCB-BF73-6A3739BB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9537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306B935-68C1-4A03-9CE5-30EDEF53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B50D4F-21C4-4548-BEF0-601490BF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CE613D-8342-47BA-89CC-BBB7F13E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427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929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6FFDB-2AC8-4DEB-B175-27B7B45B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F26B99-FF82-4635-A0AF-64341F22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F5A91F-C45F-4AEE-AB8B-805226017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ED753A-52B5-4012-B816-4A4E9995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6C2C5C-D29D-4A87-87CC-AEB99F34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94D5F3-039A-436B-A626-822B35E4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198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F4E91-85FF-4DE4-B7BB-C7EF71C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6AC5CB-1F58-4B78-BDDB-EE9415888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3CEBAD-816D-4B3B-82B1-C5393AB3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B63A14-4D84-441D-AF69-AA00A60A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3C03EA-25A7-457E-A76C-E550EFCC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CC4138-5D67-488A-9DD9-456B7853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2622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979EB-A2A5-455C-9468-C7A8D6B8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875804-A4A8-472B-832D-F26A788A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EF36B7-C0D5-4A1F-A38A-66223DE0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5CD509-2718-4048-976C-D2826F82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5F6DEB-84BC-4F81-98B5-341A8F0E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397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7EEE81-A15D-4B38-A3CA-AAE1A3E93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4BDA52-63D3-4F88-A8A5-8897DF1AB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99870D-ACDE-4A10-B4B5-D6D6E053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41A21B-F870-40C4-B58A-3590F6A7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54BC8B-4246-4B80-AFCE-599E8CDA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02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68952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924944"/>
            <a:ext cx="8568952" cy="3201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809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611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397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1556792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63691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356992"/>
            <a:ext cx="4040188" cy="276917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263691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356992"/>
            <a:ext cx="4041775" cy="276917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032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68952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275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33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066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56" y="223237"/>
            <a:ext cx="2148824" cy="752089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6E5D"/>
          </a:solidFill>
          <a:ln>
            <a:noFill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25C221-0C5B-4855-8F26-3F1B557D3F0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82000"/>
            <a:ext cx="453757" cy="576000"/>
          </a:xfrm>
          <a:prstGeom prst="rect">
            <a:avLst/>
          </a:prstGeom>
        </p:spPr>
      </p:pic>
      <p:pic>
        <p:nvPicPr>
          <p:cNvPr id="6" name="Picture 2" descr="F:\Bilder\Logo_PHLU_Partnerschule_05_transparent.png">
            <a:extLst>
              <a:ext uri="{FF2B5EF4-FFF2-40B4-BE49-F238E27FC236}">
                <a16:creationId xmlns:a16="http://schemas.microsoft.com/office/drawing/2014/main" id="{8013F257-2533-48D7-A6D2-BA7F8A106E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28176"/>
            <a:ext cx="2021935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1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A1D2E7-387E-40B6-8045-057FFA6C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E958D8-DBA8-4A42-A913-9CDC1A23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67767-8397-4DA1-B3CF-7657EC3E9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F547-379B-48FB-B285-F4D6E8249914}" type="datetimeFigureOut">
              <a:rPr lang="de-CH" smtClean="0"/>
              <a:t>11.11.2022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D580C2-80DE-448D-B9E7-39C7E0D18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96B269-24F1-4CF6-9734-7BC5F3081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A071-0326-40DD-8724-ED89817132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861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A5D6395-415B-4998-85EC-0353BBA017E1}"/>
              </a:ext>
            </a:extLst>
          </p:cNvPr>
          <p:cNvSpPr/>
          <p:nvPr/>
        </p:nvSpPr>
        <p:spPr>
          <a:xfrm>
            <a:off x="719572" y="1843951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5000" b="1" dirty="0">
                <a:solidFill>
                  <a:srgbClr val="0563C1"/>
                </a:solidFill>
                <a:latin typeface="+mj-lt"/>
              </a:rPr>
              <a:t>Informationen zum Wahlfachangebot der Volksschule Kriens</a:t>
            </a:r>
          </a:p>
          <a:p>
            <a:r>
              <a:rPr lang="de-CH" sz="5000" b="1" dirty="0">
                <a:solidFill>
                  <a:srgbClr val="0563C1"/>
                </a:solidFill>
                <a:latin typeface="+mj-lt"/>
              </a:rPr>
              <a:t>im Schuljahr 2023/24</a:t>
            </a:r>
          </a:p>
        </p:txBody>
      </p:sp>
    </p:spTree>
    <p:extLst>
      <p:ext uri="{BB962C8B-B14F-4D97-AF65-F5344CB8AC3E}">
        <p14:creationId xmlns:p14="http://schemas.microsoft.com/office/powerpoint/2010/main" val="21078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424000" cy="11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Im Textilen Gestalten vergleichen wir verschiedene Textilien und vertiefen die Arbeit mit textilen Materialien.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Wir setzen uns mit der Bekleidung, mit Mode und Designs auseinander.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Wir lernen neue Techniken kennen (z. B. Filzen mit der Nähmaschine, Siebdruck..) und werden bereits</a:t>
            </a:r>
            <a:br>
              <a:rPr lang="de-CH" sz="1400" dirty="0"/>
            </a:br>
            <a:r>
              <a:rPr lang="de-CH" sz="1400" dirty="0"/>
              <a:t>   Bekanntes anwenden.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889040"/>
            <a:ext cx="8424931" cy="11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hast Freude am praktischen Arbeiten.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arbeitest gerne mit textilen Materialien.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Deine Kreativität und Ausdauer genauso wie Sorgfalt und</a:t>
            </a:r>
            <a:br>
              <a:rPr lang="de-CH" sz="1400" dirty="0"/>
            </a:br>
            <a:r>
              <a:rPr lang="de-CH" sz="1400" dirty="0"/>
              <a:t>   Genauigkeit sind gefragt.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4256992"/>
            <a:ext cx="8424931" cy="11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wählst und planst dein eigenes Projekt und führst es aus.</a:t>
            </a:r>
            <a:r>
              <a:rPr lang="de-CH" sz="1400" dirty="0">
                <a:highlight>
                  <a:srgbClr val="FFFF00"/>
                </a:highlight>
              </a:rPr>
              <a:t> 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Gelerntes aus der 1. und 2. Sek wird vertieft.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Du erhältst </a:t>
            </a:r>
            <a:r>
              <a:rPr lang="de-CH" sz="1400" dirty="0"/>
              <a:t>Einblicke in die Arbeit mit verschiedenen Materialien, Maschinen und Techniken.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stellst deinen eigenen Hoodie, deine Jogging-</a:t>
            </a:r>
            <a:r>
              <a:rPr lang="de-CH" sz="1400" dirty="0" err="1"/>
              <a:t>Pant</a:t>
            </a:r>
            <a:r>
              <a:rPr lang="de-CH" sz="1400" dirty="0"/>
              <a:t>, deine Tasche, deinen Rucksack usw. her.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622087"/>
            <a:ext cx="8424931" cy="327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TEXTILES GESTALTEN</a:t>
            </a:r>
            <a:endParaRPr lang="de-CH" b="1" dirty="0">
              <a:highlight>
                <a:srgbClr val="FFFF00"/>
              </a:highligh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A0BF3E4-520E-4C7D-BB5A-61103F0A263D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Handarbeit</a:t>
            </a:r>
            <a:endParaRPr lang="de-CH" sz="1400" b="1" dirty="0">
              <a:highlight>
                <a:srgbClr val="FFFF00"/>
              </a:highlight>
            </a:endParaRPr>
          </a:p>
        </p:txBody>
      </p:sp>
      <p:pic>
        <p:nvPicPr>
          <p:cNvPr id="9220" name="Picture 4" descr="Studienführer: Modedesign studieren">
            <a:extLst>
              <a:ext uri="{FF2B5EF4-FFF2-40B4-BE49-F238E27FC236}">
                <a16:creationId xmlns:a16="http://schemas.microsoft.com/office/drawing/2014/main" id="{C37CD28D-238A-4D56-A628-42585487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37" y="2597751"/>
            <a:ext cx="3188191" cy="212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6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48928"/>
            <a:ext cx="8424000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/>
              <a:t>Wir bereiten leckere Menus zu und lernen neue Rezepte, Techniken, Geräte und Kochvorgänge kennen.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Wir kochen und backen für uns und für andere und wir zelebrieren Essen!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348880"/>
            <a:ext cx="8424931" cy="1332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Freude und Interesse Neues auszuprobieren und die Offenheit, sich auf </a:t>
            </a:r>
            <a:r>
              <a:rPr lang="de-CH" sz="1400" dirty="0" err="1"/>
              <a:t>un</a:t>
            </a:r>
            <a:r>
              <a:rPr lang="de-CH" sz="1400" dirty="0"/>
              <a:t>-</a:t>
            </a:r>
            <a:br>
              <a:rPr lang="de-CH" sz="1400" dirty="0"/>
            </a:br>
            <a:r>
              <a:rPr lang="de-CH" sz="1400" dirty="0"/>
              <a:t>   bekannte Lebensmittel und Gerichte einzulassen 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Neugier auf exotische und bezaubernde Gewürze und Düfte aus der regionalen-</a:t>
            </a:r>
            <a:br>
              <a:rPr lang="de-CH" sz="1400" dirty="0"/>
            </a:br>
            <a:r>
              <a:rPr lang="de-CH" sz="1400" dirty="0"/>
              <a:t>   und internationalen Küche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Spass am Kochen und Backen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3789040"/>
            <a:ext cx="8424931" cy="133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 kleinen Gruppen werden leckere Menüs kreiert.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Planen, Organisieren, Zubereiten, Geniessen und Auswerten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Der Unterricht </a:t>
            </a:r>
            <a:r>
              <a:rPr lang="de-CH" sz="1400" dirty="0"/>
              <a:t>baut auf den Grundlagen des 7. und 8. Schuljahres auf.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Wir </a:t>
            </a:r>
            <a:r>
              <a:rPr lang="de-CH" sz="1400" dirty="0"/>
              <a:t>erarbeiten Grundlagen für hauswirtschaftliche und verwandte Berufsfelder: Gesundheit, Gastgewerbe, </a:t>
            </a:r>
          </a:p>
          <a:p>
            <a:pPr algn="l"/>
            <a:r>
              <a:rPr lang="de-CH" sz="1400" dirty="0"/>
              <a:t>  Hauswirtschaft, Facility Management, Lebensmittelbranche, Pflege und Betreuung, Erziehung und Medizin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229200"/>
            <a:ext cx="8424931" cy="90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just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Der Kurs findet jeweils </a:t>
            </a:r>
            <a:r>
              <a:rPr lang="de-CH" sz="1400" dirty="0"/>
              <a:t>am Mittwoch, während eines Semesters, vier Lektionen über den Mittag statt.</a:t>
            </a:r>
          </a:p>
          <a:p>
            <a:pPr algn="just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Es ist möglich, dieses Wahlfach während zwei Semestern zu wählen.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Die Kosten für die Zubereitung der Mahlzeiten (CHF 80.–) müssen deine Eltern übernehmen.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WAH-De</a:t>
            </a:r>
            <a:endParaRPr lang="de-CH" b="1" dirty="0">
              <a:highlight>
                <a:srgbClr val="FFFF00"/>
              </a:highligh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D77916A-52A6-4BEC-8948-A367A4A5B93A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'Wirtschaft – Arbeit – Haushalt'  in deutscher Sprache</a:t>
            </a:r>
            <a:endParaRPr lang="de-CH" sz="1400" b="1" dirty="0">
              <a:highlight>
                <a:srgbClr val="FFFF00"/>
              </a:highlight>
            </a:endParaRPr>
          </a:p>
        </p:txBody>
      </p:sp>
      <p:pic>
        <p:nvPicPr>
          <p:cNvPr id="9" name="Picture 23" descr="Kochen mit Herz Catering / Störküche in Zürich kaufen - tutti.ch">
            <a:extLst>
              <a:ext uri="{FF2B5EF4-FFF2-40B4-BE49-F238E27FC236}">
                <a16:creationId xmlns:a16="http://schemas.microsoft.com/office/drawing/2014/main" id="{E1ED6176-DA6B-4370-9498-B713F8A57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/>
          <a:stretch/>
        </p:blipFill>
        <p:spPr bwMode="auto">
          <a:xfrm>
            <a:off x="3974024" y="225924"/>
            <a:ext cx="2342375" cy="13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E2F632E-13C4-4B02-BA32-3F2CFF29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204864"/>
            <a:ext cx="2382132" cy="23821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A31E611-9ECD-456C-87AC-D2367E1E7C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3161" flipH="1">
            <a:off x="7027111" y="5282962"/>
            <a:ext cx="1770109" cy="11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48928"/>
            <a:ext cx="8424000" cy="755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/>
              <a:t>Im Wahlfach WAH-En wirst du deine Kochkünste und Englischkenntnisse kombinieren und verbessern können.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/>
              <a:t>Im Theorieteil erfährst du Neues über die verschieden Kulturen und deren Küche.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384640"/>
            <a:ext cx="8424931" cy="1332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Freude am Kochen und an der englischen Sprache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gute Englischkenntnisse und Bereitschaft, im Unterricht</a:t>
            </a:r>
            <a:br>
              <a:rPr lang="de-CH" sz="1400" dirty="0"/>
            </a:br>
            <a:r>
              <a:rPr lang="de-CH" sz="1400" dirty="0"/>
              <a:t>   Englisch zu sprechen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Interesse, deine Kompetenz im Englisch und im Kochen</a:t>
            </a:r>
            <a:br>
              <a:rPr lang="de-CH" sz="1400" dirty="0"/>
            </a:br>
            <a:r>
              <a:rPr lang="de-CH" sz="1400" dirty="0"/>
              <a:t>   zu erweitern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3897296"/>
            <a:ext cx="8424931" cy="971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Eine Lektion Theorie und anschliessend Zubereitung</a:t>
            </a:r>
            <a:br>
              <a:rPr lang="de-CH" sz="1400" dirty="0"/>
            </a:br>
            <a:r>
              <a:rPr lang="de-CH" sz="1400" dirty="0"/>
              <a:t>   eines Menus in der Küche.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Es wird ausschliesslich Englisch gesprochen.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049032"/>
            <a:ext cx="8424931" cy="90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just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Der Kurs findet jeweils </a:t>
            </a:r>
            <a:r>
              <a:rPr lang="de-CH" sz="1400" dirty="0"/>
              <a:t>am Mittwoch, während eines Semesters, vier Lektionen über den Mittag statt.</a:t>
            </a:r>
          </a:p>
          <a:p>
            <a:pPr algn="just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Dieses Wahlfach wird nur während einem Semester angeboten.</a:t>
            </a:r>
          </a:p>
          <a:p>
            <a:pPr algn="just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Die Kosten für die Zubereitung der Mahlzeiten (CHF 80.–) müssen deine Eltern übernehmen.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WAH-En</a:t>
            </a:r>
            <a:endParaRPr lang="de-CH" b="1" dirty="0">
              <a:highlight>
                <a:srgbClr val="FFFF00"/>
              </a:highligh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D77916A-52A6-4BEC-8948-A367A4A5B93A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'Wirtschaft – Arbeit – Haushalt'  in englischer Sprache</a:t>
            </a:r>
            <a:endParaRPr lang="de-CH" sz="1400" b="1" dirty="0">
              <a:highlight>
                <a:srgbClr val="FFFF00"/>
              </a:highlight>
            </a:endParaRPr>
          </a:p>
        </p:txBody>
      </p:sp>
      <p:pic>
        <p:nvPicPr>
          <p:cNvPr id="9" name="Picture 23" descr="Kochen mit Herz Catering / Störküche in Zürich kaufen - tutti.ch">
            <a:extLst>
              <a:ext uri="{FF2B5EF4-FFF2-40B4-BE49-F238E27FC236}">
                <a16:creationId xmlns:a16="http://schemas.microsoft.com/office/drawing/2014/main" id="{E1ED6176-DA6B-4370-9498-B713F8A57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/>
          <a:stretch/>
        </p:blipFill>
        <p:spPr bwMode="auto">
          <a:xfrm>
            <a:off x="3974024" y="225924"/>
            <a:ext cx="2342375" cy="13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5E8271C5-5821-4E69-8257-1E28E5BF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15" y="2430920"/>
            <a:ext cx="34523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räuter">
            <a:extLst>
              <a:ext uri="{FF2B5EF4-FFF2-40B4-BE49-F238E27FC236}">
                <a16:creationId xmlns:a16="http://schemas.microsoft.com/office/drawing/2014/main" id="{5C447F4D-AE3D-43D2-BDC6-8E9007534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/>
          <a:stretch/>
        </p:blipFill>
        <p:spPr bwMode="auto">
          <a:xfrm flipH="1">
            <a:off x="7020272" y="5496873"/>
            <a:ext cx="2109896" cy="8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7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42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DE" sz="1400" dirty="0"/>
              <a:t>Im Wahlfach 'BG künstlerisch' kannst du dich in verschiedenen Techniken weiterentwickeln und deine </a:t>
            </a:r>
            <a:br>
              <a:rPr lang="de-DE" sz="1400" dirty="0"/>
            </a:br>
            <a:r>
              <a:rPr lang="de-DE" sz="1400" dirty="0"/>
              <a:t>   gestalterischen Fähigkeiten vertiefen.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DE" sz="1400" dirty="0"/>
              <a:t>Du lernst, genau wahrzunehmen und deine Bilder bewusst zu komponieren.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DE" sz="1400" dirty="0"/>
              <a:t> Wir beschäftigen uns auch mit verschiedenen Künstler*innen und lassen uns von ihnen inspirieren.</a:t>
            </a:r>
            <a:endParaRPr lang="de-CH" sz="1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996952"/>
            <a:ext cx="84249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bist kreativ, zeichnest und malst gerne und hast Freude am Gestalten</a:t>
            </a:r>
            <a:br>
              <a:rPr lang="de-CH" sz="1400" dirty="0"/>
            </a:br>
            <a:r>
              <a:rPr lang="de-CH" sz="1400" dirty="0"/>
              <a:t>   mit Farben und Formen.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4077072"/>
            <a:ext cx="84249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DE" sz="1400" dirty="0"/>
              <a:t>In diesem Wahlfach kannst du viel ausprobieren und erhältst kreativen Freiraum, um eigene Projekte zu </a:t>
            </a:r>
            <a:br>
              <a:rPr lang="de-DE" sz="1400" dirty="0"/>
            </a:br>
            <a:r>
              <a:rPr lang="de-DE" sz="1400" dirty="0"/>
              <a:t>   verwirklichen.</a:t>
            </a:r>
            <a:endParaRPr lang="de-CH" sz="1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112019"/>
            <a:ext cx="8424931" cy="333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48072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BILDN. GESTALTEN </a:t>
            </a:r>
            <a:r>
              <a:rPr lang="de-CH" b="1" i="1" dirty="0" err="1"/>
              <a:t>künstl</a:t>
            </a:r>
            <a:r>
              <a:rPr lang="de-CH" b="1" i="1" dirty="0"/>
              <a:t>.</a:t>
            </a:r>
            <a:endParaRPr lang="de-CH" b="1" i="1" dirty="0">
              <a:highlight>
                <a:srgbClr val="FFFF00"/>
              </a:highligh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A0BF3E4-520E-4C7D-BB5A-61103F0A263D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Wahlfach Zeichnen</a:t>
            </a:r>
            <a:endParaRPr lang="de-CH" sz="1400" b="1" dirty="0">
              <a:highlight>
                <a:srgbClr val="FFFF00"/>
              </a:highligh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60C1F1-208D-4A4D-B1D5-FB5A5E38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08920"/>
            <a:ext cx="2411760" cy="16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42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Im Fach 'BG technisch' lernen wir, von Hand sowie auch am Computer technische</a:t>
            </a:r>
            <a:br>
              <a:rPr lang="de-CH" sz="1400" dirty="0"/>
            </a:br>
            <a:r>
              <a:rPr lang="de-CH" sz="1400" dirty="0"/>
              <a:t>   Pläne von oder für Objekte zu erstellen und zu zeichnen sowie diese zu lesen.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Das Fertigen von Objekten aus Holz oder Papier – gemäss diesen Plänen- gehört</a:t>
            </a:r>
            <a:br>
              <a:rPr lang="de-CH" sz="1400" dirty="0"/>
            </a:br>
            <a:r>
              <a:rPr lang="de-CH" sz="1400" dirty="0"/>
              <a:t>   ebenfalls dazu.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852936"/>
            <a:ext cx="842493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gutes räumliches Vorstellungsvermögen und eine saubere, exakte Arbeitsweise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der Wille, exakt und konzentriert und mit Ausdauer zu arbeiten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handwerkliches Geschick, da Pläne manchmal, mit Holz oder Papier, umgesetzt werden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4005064"/>
            <a:ext cx="842493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Damit der "Leser" der Pläne genau weiss, was der Zeichner gemeint hat, müssen</a:t>
            </a:r>
            <a:br>
              <a:rPr lang="de-CH" sz="1400" dirty="0"/>
            </a:br>
            <a:r>
              <a:rPr lang="de-CH" sz="1400" dirty="0"/>
              <a:t>   Zeichnungen norm- und regelgerecht sein (Darstellungsregeln, Masseintragungen usw.).</a:t>
            </a:r>
            <a:br>
              <a:rPr lang="de-CH" sz="1400" dirty="0"/>
            </a:br>
            <a:r>
              <a:rPr lang="de-CH" sz="1400" dirty="0"/>
              <a:t>   Deshalb lernen wir zuerst ein paar Grundlagen.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Danach erstellen wir selber analoge und digitale Pläne und Objekte.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328043"/>
            <a:ext cx="8424931" cy="693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Das Lesen und Erarbeiten von Plänen ist in handwerklich-technischen Berufen eine wichtige Voraussetzung.</a:t>
            </a:r>
            <a:br>
              <a:rPr lang="de-CH" sz="1400" dirty="0"/>
            </a:br>
            <a:r>
              <a:rPr lang="de-CH" sz="1400" dirty="0"/>
              <a:t>   Darum wird das Wahlfach 'BG technisch' in der Regel für diese Berufe verlangt.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48072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BILDN. GESTALTEN </a:t>
            </a:r>
            <a:r>
              <a:rPr lang="de-CH" b="1" i="1" dirty="0"/>
              <a:t>techn.</a:t>
            </a:r>
            <a:endParaRPr lang="de-CH" b="1" i="1" dirty="0">
              <a:highlight>
                <a:srgbClr val="FFFF00"/>
              </a:highligh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A0BF3E4-520E-4C7D-BB5A-61103F0A263D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Wahlfach Technisches Zeichnen</a:t>
            </a:r>
            <a:endParaRPr lang="de-CH" sz="1400" b="1" dirty="0">
              <a:highlight>
                <a:srgbClr val="FFFF00"/>
              </a:highlight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308E791-3DF1-4832-9E11-081FDA6C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87" y="1700808"/>
            <a:ext cx="218351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2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196752"/>
            <a:ext cx="8424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Wir </a:t>
            </a:r>
            <a:r>
              <a:rPr lang="de-CH" sz="1400" dirty="0"/>
              <a:t>improvisieren, experimentieren und entwickeln daraus gemeinsam eine Produktion, welche wir einem</a:t>
            </a:r>
            <a:br>
              <a:rPr lang="de-CH" sz="1400" dirty="0"/>
            </a:br>
            <a:r>
              <a:rPr lang="de-CH" sz="1400" dirty="0"/>
              <a:t>   Publikum vorführen.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Wir setzen </a:t>
            </a:r>
            <a:r>
              <a:rPr lang="de-CH" sz="1400" dirty="0"/>
              <a:t>Themen, die das Leben schreibt, spielerisch in Theaterszenen um.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Wir probieren Neues aus, schlüpfen in andere Rollen, bewegen uns, tanzen, sprechen, schreien, lachen und </a:t>
            </a:r>
            <a:br>
              <a:rPr lang="de-CH" sz="1400" dirty="0"/>
            </a:br>
            <a:r>
              <a:rPr lang="de-CH" sz="1400" dirty="0"/>
              <a:t>   flippen auch schon mal aus.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673064"/>
            <a:ext cx="8424931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die Bereitschaft, sich auf andere und Neues einzulassen und </a:t>
            </a:r>
            <a:r>
              <a:rPr lang="de-CH" sz="1400" dirty="0"/>
              <a:t>mit anderen</a:t>
            </a:r>
            <a:br>
              <a:rPr lang="de-CH" sz="1400" dirty="0"/>
            </a:br>
            <a:r>
              <a:rPr lang="de-CH" sz="1400" dirty="0"/>
              <a:t>   Jugendlichen in der Gruppe Aussergewöhnliches zu erleben</a:t>
            </a:r>
            <a:endParaRPr lang="de-CH" sz="1400" dirty="0">
              <a:sym typeface="Wingdings 3" panose="05040102010807070707" pitchFamily="18" charset="2"/>
            </a:endParaRP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den Willen, neue Welten zu entdecken, deiner Fantasie und Kreativität freien</a:t>
            </a:r>
            <a:br>
              <a:rPr lang="de-CH" sz="1400" dirty="0"/>
            </a:br>
            <a:r>
              <a:rPr lang="de-CH" sz="1400" dirty="0"/>
              <a:t>   Lauf zu lassen und in andere Rollen zu schlüpfen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Eine Prise Mut und Offenheit schadet nicht!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4149080"/>
            <a:ext cx="84249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Gemeinsam entwickeln wir Szenen und Figuren, mischen alles zusammen und lassen daraus ein Bühnenstück</a:t>
            </a:r>
            <a:br>
              <a:rPr lang="de-CH" sz="1400" dirty="0"/>
            </a:br>
            <a:r>
              <a:rPr lang="de-CH" sz="1400" dirty="0"/>
              <a:t>   entstehen, welches wir dann auch zur Aufführung bringen.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013176"/>
            <a:ext cx="842493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Der Kurs startet unmittelbar nach den Weihnachtsferien und endet Mitte Juni mit der Aufführung an den </a:t>
            </a:r>
            <a:br>
              <a:rPr lang="de-CH" sz="1400" dirty="0"/>
            </a:br>
            <a:r>
              <a:rPr lang="de-CH" sz="1400" dirty="0"/>
              <a:t>   Schultheatertagen in Luzern.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Wir proben jeweils am Donnerstagnachmittag, in der Regel für zwei Lektionen sowie an vier Samstagmorgen</a:t>
            </a:r>
            <a:br>
              <a:rPr lang="de-CH" sz="1400" dirty="0"/>
            </a:br>
            <a:r>
              <a:rPr lang="de-CH" sz="1400" dirty="0"/>
              <a:t>   (diese sind verpflichtend!).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THEATER</a:t>
            </a:r>
            <a:endParaRPr lang="de-CH" b="1" dirty="0">
              <a:highlight>
                <a:srgbClr val="FFFF00"/>
              </a:highlight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A0BB5A-8E05-45CC-B610-C397F9E8E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0888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5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196752"/>
            <a:ext cx="842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 </a:t>
            </a:r>
            <a:r>
              <a:rPr lang="de-CH" sz="1400" dirty="0"/>
              <a:t>Wir machen jede Woche eine Lektion lang "Krach" im Bandraum.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 </a:t>
            </a:r>
            <a:r>
              <a:rPr lang="de-CH" sz="1400" dirty="0"/>
              <a:t>Du singst gerne, laut und kräftig oder spielst ein Instrument, das in eine Band passt? - Dann bist du beim </a:t>
            </a:r>
            <a:br>
              <a:rPr lang="de-CH" sz="1400" dirty="0"/>
            </a:br>
            <a:r>
              <a:rPr lang="de-CH" sz="1400" dirty="0"/>
              <a:t>   Wahlfach Band richtig!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492896"/>
            <a:ext cx="842493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 </a:t>
            </a:r>
            <a:r>
              <a:rPr lang="de-CH" sz="1400" dirty="0"/>
              <a:t>gute, kräftige Singstimme oder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 du beherrschst </a:t>
            </a:r>
            <a:r>
              <a:rPr lang="de-CH" sz="1400" dirty="0"/>
              <a:t>ein Instrument gut (ca. drei Jahre</a:t>
            </a:r>
            <a:br>
              <a:rPr lang="de-CH" sz="1400" dirty="0"/>
            </a:br>
            <a:r>
              <a:rPr lang="de-CH" sz="1400" dirty="0"/>
              <a:t>   Instrumentalunterricht) 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 die </a:t>
            </a:r>
            <a:r>
              <a:rPr lang="de-CH" sz="1400" dirty="0"/>
              <a:t>Bereitschaft zum regelmässigen Üben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4005064"/>
            <a:ext cx="84249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 </a:t>
            </a:r>
            <a:r>
              <a:rPr lang="de-CH" sz="1400" dirty="0"/>
              <a:t>eine Lektion Bandprobe pro Woche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 </a:t>
            </a:r>
            <a:r>
              <a:rPr lang="de-CH" sz="1400" dirty="0"/>
              <a:t>selbständiges Üben zuhause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085184"/>
            <a:ext cx="84249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Wir werden gegen Ende Schuljahr ca. zwei bis drei kleinere Konzerte geben.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DE" sz="1400" dirty="0">
                <a:latin typeface="+mj-lt"/>
              </a:rPr>
              <a:t>Das Wahlfach Band findet eventuell während einer der Mittagslektionen statt.</a:t>
            </a:r>
            <a:endParaRPr lang="de-CH" sz="1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BAND</a:t>
            </a:r>
            <a:endParaRPr lang="de-CH" b="1" dirty="0">
              <a:highlight>
                <a:srgbClr val="FFFF00"/>
              </a:highligh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3A642AC-4C81-4919-BD89-AC354BB91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211960" cy="21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12776"/>
            <a:ext cx="842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Begabte Lernende absolvieren anstelle von Wahlpflichtfächern einen Teil der Berufsmaturität (BM) im letzten </a:t>
            </a:r>
            <a:br>
              <a:rPr lang="de-CH" sz="1400" dirty="0"/>
            </a:br>
            <a:r>
              <a:rPr lang="de-CH" sz="1400" dirty="0"/>
              <a:t>   Schuljahr der Volksschule. Die BM kann so schon am Ende des 3. Lehrjahres abgeschlossen werden. </a:t>
            </a:r>
            <a:endParaRPr lang="de-DE" sz="1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204864"/>
            <a:ext cx="842493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l</a:t>
            </a:r>
            <a:r>
              <a:rPr lang="de-CH" sz="1400" dirty="0"/>
              <a:t>eistungsstarke Jugendliche (Richtwerte für Kurzzeitgymnasium müssen klar erfüllt sein)</a:t>
            </a:r>
          </a:p>
          <a:p>
            <a:pPr algn="l"/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Ziel, eine technische oder gewerblich-industrielle Berufslehre zu absolvieren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Fähigkeit, selbstorganisiert und eigenverantwortlich zu lernen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3212976"/>
            <a:ext cx="8424931" cy="1160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mittwochs jeweils ganzer Tag Unterricht am Berufsbildungszentrum beim Bahnhof Luzern</a:t>
            </a:r>
            <a:br>
              <a:rPr lang="de-CH" sz="1400" dirty="0"/>
            </a:b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Fächer: Mathematik, Englisch, Französisch, Geschichte und Politik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An den anderen Tagen findet der Unterricht wie gewohnt an der Sekundarschule statt.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Dispensation von allen Wahlpflichtfächern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4437112"/>
            <a:ext cx="8424931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Anmeldung bis 31. März 2023 in der 2. Sek direkt beim Berufsbildungszentrum Bau und Gewerbe, Luzern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Dispens von allen Wahlpflichtfächern der 3. Sekundarstufe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Das Nacharbeiten des Stoffs vom Mittwochmorgen ist durch die Lernenden eigenverantwortlich zu leisten.</a:t>
            </a:r>
            <a:endParaRPr lang="de-CH" sz="14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Die Lernenden erhalten sowohl von der Sekundarschule als auch von der Berufsmaturitätsschule ein Zeugnis. 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Start mit Schuljahresbeginn der 3. Sek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Schnuppernachmittag und Infoveranstaltung am Mittwoch, 16. November 2022 (Anmeldung bis 08. Nov. Nötig!)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Die Zusage für eine Lehrstelle muss bei der Anmeldung noch nicht vorliegen.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BM SEK+</a:t>
            </a:r>
            <a:endParaRPr lang="de-CH" b="1" dirty="0">
              <a:highlight>
                <a:srgbClr val="FFFF00"/>
              </a:highlight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608905-38CC-4731-9219-01C381E32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412481"/>
            <a:ext cx="2007674" cy="224065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B87C56A9-2494-46FD-8E74-40B43C30214D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1. Jahr der Berufsmaturität</a:t>
            </a:r>
            <a:endParaRPr lang="de-CH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2960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12776"/>
            <a:ext cx="842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bewirbst dich für einen Praktikumsplatz in einem Betrieb und kannst dort während des Schuljahres jeweils </a:t>
            </a:r>
            <a:br>
              <a:rPr lang="de-CH" sz="1400" dirty="0"/>
            </a:br>
            <a:r>
              <a:rPr lang="de-CH" sz="1400" dirty="0"/>
              <a:t>   einen halben Tag pro Woche arbeiten. Dabei wirst du von der Lehrperson unterstützt.</a:t>
            </a:r>
            <a:br>
              <a:rPr lang="de-CH" sz="1400" dirty="0"/>
            </a:b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Während des Jahres bist du regelmässig mit der Lehrperson im Austausch.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420888"/>
            <a:ext cx="842493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Jugendliche der 3. </a:t>
            </a:r>
            <a:r>
              <a:rPr lang="de-CH" sz="1400"/>
              <a:t>Niveau </a:t>
            </a:r>
            <a:r>
              <a:rPr lang="de-CH" sz="1400" dirty="0"/>
              <a:t>C-Klassen, die schulmüde sind, sollen hier den Einstieg in die Berufswelt hautnah </a:t>
            </a:r>
            <a:br>
              <a:rPr lang="de-CH" sz="1400" dirty="0"/>
            </a:br>
            <a:r>
              <a:rPr lang="de-CH" sz="1400" dirty="0"/>
              <a:t>   erleben.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Motivation, in einem Betrieb zu 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3429000"/>
            <a:ext cx="84249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Schlüsselkompetenzen wie Pünktlichkeit, Zuverlässigkeit und Teamfähigkeit werden in der realen Arbeitswelt </a:t>
            </a:r>
            <a:br>
              <a:rPr lang="de-CH" sz="1400" dirty="0"/>
            </a:br>
            <a:r>
              <a:rPr lang="de-CH" sz="1400" dirty="0"/>
              <a:t>   gestärkt.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4221088"/>
            <a:ext cx="8424931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Die Lernenden erhalten vom Betrieb keine Entlöhnung.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Es erfolgt ein </a:t>
            </a:r>
            <a:r>
              <a:rPr lang="de-CH" sz="1400" dirty="0"/>
              <a:t>Eintrag im Zeugnis: «Besuch Wahlfach Praxisplatz im Betrieb </a:t>
            </a:r>
            <a:r>
              <a:rPr lang="de-CH" sz="1400" dirty="0" err="1"/>
              <a:t>xy</a:t>
            </a:r>
            <a:r>
              <a:rPr lang="de-CH" sz="1400" dirty="0"/>
              <a:t>» 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Die </a:t>
            </a:r>
            <a:r>
              <a:rPr lang="de-CH" sz="1400" dirty="0"/>
              <a:t>Teilnehmerzahl ist beschränkt.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Der Arbeitsplatz kann nicht von der Schule im Vorfeld organisiert werden.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Das Wahlfach 'Praxisplatz' entspricht vier Wahlfachlektionen.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Ein Arbeitsvertrag regelt die Zusammenarbeit mit dem Betrieb.</a:t>
            </a:r>
            <a:endParaRPr lang="de-CH" sz="14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Start mit Schuljahresbeginn der 3. Sek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Das Wahlfach setzt keine Zusage für eine Lehrstelle voraus.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PRAXISPLATZ</a:t>
            </a:r>
            <a:endParaRPr lang="de-CH" b="1" dirty="0">
              <a:highlight>
                <a:srgbClr val="FFFF00"/>
              </a:highlight>
            </a:endParaRPr>
          </a:p>
        </p:txBody>
      </p:sp>
      <p:pic>
        <p:nvPicPr>
          <p:cNvPr id="1026" name="Picture 2" descr="Dank dem Förderangebot sollen Drittsekschüler Erfahrungen in einem Betrieb sammeln.">
            <a:extLst>
              <a:ext uri="{FF2B5EF4-FFF2-40B4-BE49-F238E27FC236}">
                <a16:creationId xmlns:a16="http://schemas.microsoft.com/office/drawing/2014/main" id="{09BDF9F3-CF50-4A6A-9991-02FB9041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845606" cy="18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86C696AD-69FF-4CB1-A4E0-C69A7A6F5557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nur für Lernende aus dem Niveau C</a:t>
            </a:r>
            <a:endParaRPr lang="de-CH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8290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F817351-1342-485A-B5EA-EB2B6163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7" t="12200" r="27212" b="3801"/>
          <a:stretch/>
        </p:blipFill>
        <p:spPr>
          <a:xfrm>
            <a:off x="755576" y="260648"/>
            <a:ext cx="7344816" cy="594717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71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59F06A9-8E70-4B97-9EA0-2315FAC55B33}"/>
              </a:ext>
            </a:extLst>
          </p:cNvPr>
          <p:cNvSpPr/>
          <p:nvPr/>
        </p:nvSpPr>
        <p:spPr>
          <a:xfrm>
            <a:off x="633251" y="126876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9388"/>
            <a:r>
              <a:rPr lang="de-CH" sz="2000" dirty="0">
                <a:solidFill>
                  <a:srgbClr val="0563C1"/>
                </a:solidFill>
                <a:sym typeface="Symbol" panose="05050102010706020507" pitchFamily="18" charset="2"/>
              </a:rPr>
              <a:t>	</a:t>
            </a:r>
            <a:r>
              <a:rPr lang="de-CH" sz="2000" dirty="0">
                <a:solidFill>
                  <a:srgbClr val="0563C1"/>
                </a:solidFill>
                <a:latin typeface="+mj-lt"/>
              </a:rPr>
              <a:t>Die Auswahl der Wahlfächer richtet sich primär nach den Berufswünschen 	und den persönlichen Interessen der Jugendlichen.</a:t>
            </a:r>
          </a:p>
          <a:p>
            <a:pPr defTabSz="179388"/>
            <a:endParaRPr lang="de-CH" sz="1200" dirty="0">
              <a:solidFill>
                <a:srgbClr val="0563C1"/>
              </a:solidFill>
              <a:latin typeface="+mj-lt"/>
            </a:endParaRPr>
          </a:p>
          <a:p>
            <a:pPr>
              <a:tabLst>
                <a:tab pos="176213" algn="l"/>
              </a:tabLst>
            </a:pPr>
            <a:r>
              <a:rPr lang="de-CH" sz="2000" dirty="0">
                <a:solidFill>
                  <a:srgbClr val="0563C1"/>
                </a:solidFill>
                <a:latin typeface="+mj-lt"/>
                <a:sym typeface="Symbol" panose="05050102010706020507" pitchFamily="18" charset="2"/>
              </a:rPr>
              <a:t>	</a:t>
            </a:r>
            <a:r>
              <a:rPr lang="de-CH" sz="2000" dirty="0">
                <a:solidFill>
                  <a:srgbClr val="0563C1"/>
                </a:solidFill>
                <a:latin typeface="+mj-lt"/>
              </a:rPr>
              <a:t>Die Wahlfachpflicht beträgt mindestens 4 und höchstens 8 Lektionen.</a:t>
            </a:r>
            <a:br>
              <a:rPr lang="de-CH" sz="2000" dirty="0">
                <a:solidFill>
                  <a:srgbClr val="0563C1"/>
                </a:solidFill>
                <a:latin typeface="+mj-lt"/>
              </a:rPr>
            </a:br>
            <a:r>
              <a:rPr lang="de-CH" sz="2000" dirty="0">
                <a:solidFill>
                  <a:srgbClr val="0563C1"/>
                </a:solidFill>
                <a:latin typeface="+mj-lt"/>
              </a:rPr>
              <a:t>	</a:t>
            </a:r>
            <a:r>
              <a:rPr lang="de-CH" sz="1600" dirty="0">
                <a:solidFill>
                  <a:srgbClr val="0563C1"/>
                </a:solidFill>
                <a:latin typeface="+mj-lt"/>
              </a:rPr>
              <a:t>Sehr gute und motivierte Lernenden können die Wahlfächer </a:t>
            </a:r>
            <a:r>
              <a:rPr lang="de-CH" sz="1600" b="1" dirty="0">
                <a:solidFill>
                  <a:srgbClr val="0563C1"/>
                </a:solidFill>
                <a:latin typeface="+mj-lt"/>
              </a:rPr>
              <a:t>nach Absprache mit der</a:t>
            </a:r>
            <a:br>
              <a:rPr lang="de-CH" sz="1600" b="1" dirty="0">
                <a:solidFill>
                  <a:srgbClr val="0563C1"/>
                </a:solidFill>
                <a:latin typeface="+mj-lt"/>
              </a:rPr>
            </a:br>
            <a:r>
              <a:rPr lang="de-CH" sz="1600" b="1" dirty="0">
                <a:solidFill>
                  <a:srgbClr val="0563C1"/>
                </a:solidFill>
                <a:latin typeface="+mj-lt"/>
              </a:rPr>
              <a:t>	Klassenlehrperson</a:t>
            </a:r>
            <a:r>
              <a:rPr lang="de-CH" sz="1600" dirty="0">
                <a:solidFill>
                  <a:srgbClr val="0563C1"/>
                </a:solidFill>
                <a:latin typeface="+mj-lt"/>
              </a:rPr>
              <a:t> auf 9 oder maximal 10 Wahlfachlektionen erhöhen.</a:t>
            </a:r>
          </a:p>
          <a:p>
            <a:endParaRPr lang="de-CH" sz="1200" dirty="0">
              <a:solidFill>
                <a:srgbClr val="0563C1"/>
              </a:solidFill>
              <a:latin typeface="+mj-lt"/>
            </a:endParaRPr>
          </a:p>
          <a:p>
            <a:pPr defTabSz="179388"/>
            <a:r>
              <a:rPr lang="de-CH" sz="2000" dirty="0">
                <a:solidFill>
                  <a:srgbClr val="0563C1"/>
                </a:solidFill>
                <a:sym typeface="Symbol" panose="05050102010706020507" pitchFamily="18" charset="2"/>
              </a:rPr>
              <a:t>	</a:t>
            </a:r>
            <a:r>
              <a:rPr lang="de-CH" sz="2000" dirty="0">
                <a:solidFill>
                  <a:srgbClr val="0563C1"/>
                </a:solidFill>
                <a:latin typeface="+mj-lt"/>
              </a:rPr>
              <a:t>Es entscheidet sich erst im Frühling, welche Lehrpersonen welche Wahl-	</a:t>
            </a:r>
            <a:r>
              <a:rPr lang="de-CH" sz="2000" dirty="0" err="1">
                <a:solidFill>
                  <a:srgbClr val="0563C1"/>
                </a:solidFill>
                <a:latin typeface="+mj-lt"/>
              </a:rPr>
              <a:t>fächer</a:t>
            </a:r>
            <a:r>
              <a:rPr lang="de-CH" sz="2000" dirty="0">
                <a:solidFill>
                  <a:srgbClr val="0563C1"/>
                </a:solidFill>
                <a:latin typeface="+mj-lt"/>
              </a:rPr>
              <a:t> unterrichten.</a:t>
            </a:r>
          </a:p>
          <a:p>
            <a:pPr defTabSz="179388"/>
            <a:endParaRPr lang="de-CH" sz="1200" dirty="0">
              <a:solidFill>
                <a:srgbClr val="0563C1"/>
              </a:solidFill>
              <a:latin typeface="+mj-lt"/>
            </a:endParaRPr>
          </a:p>
          <a:p>
            <a:pPr>
              <a:tabLst>
                <a:tab pos="176213" algn="l"/>
              </a:tabLst>
            </a:pPr>
            <a:r>
              <a:rPr lang="de-CH" sz="2000" dirty="0">
                <a:solidFill>
                  <a:srgbClr val="0563C1"/>
                </a:solidFill>
                <a:sym typeface="Symbol" panose="05050102010706020507" pitchFamily="18" charset="2"/>
              </a:rPr>
              <a:t>	</a:t>
            </a:r>
            <a:r>
              <a:rPr lang="de-CH" sz="2000" dirty="0">
                <a:solidFill>
                  <a:srgbClr val="0563C1"/>
                </a:solidFill>
                <a:latin typeface="+mj-lt"/>
              </a:rPr>
              <a:t>Es ist in keinem Wahlfach zugesichert, dass es im eigenen Schulhaus statt-	findet.</a:t>
            </a:r>
          </a:p>
          <a:p>
            <a:pPr>
              <a:tabLst>
                <a:tab pos="176213" algn="l"/>
              </a:tabLst>
            </a:pPr>
            <a:endParaRPr lang="de-CH" sz="1200" dirty="0">
              <a:solidFill>
                <a:srgbClr val="0563C1"/>
              </a:solidFill>
              <a:latin typeface="+mj-lt"/>
            </a:endParaRPr>
          </a:p>
          <a:p>
            <a:pPr defTabSz="179388"/>
            <a:r>
              <a:rPr lang="de-CH" sz="2000" dirty="0">
                <a:solidFill>
                  <a:srgbClr val="0563C1"/>
                </a:solidFill>
                <a:sym typeface="Symbol" panose="05050102010706020507" pitchFamily="18" charset="2"/>
              </a:rPr>
              <a:t>	</a:t>
            </a:r>
            <a:r>
              <a:rPr lang="de-CH" sz="2000" dirty="0">
                <a:solidFill>
                  <a:srgbClr val="0563C1"/>
                </a:solidFill>
                <a:latin typeface="+mj-lt"/>
              </a:rPr>
              <a:t>Die Wahlfachanmeldungen sind verbindlich.</a:t>
            </a:r>
            <a:br>
              <a:rPr lang="de-CH" sz="2000" dirty="0">
                <a:solidFill>
                  <a:srgbClr val="0563C1"/>
                </a:solidFill>
                <a:latin typeface="+mj-lt"/>
              </a:rPr>
            </a:br>
            <a:r>
              <a:rPr lang="de-CH" sz="2000" dirty="0">
                <a:solidFill>
                  <a:srgbClr val="0563C1"/>
                </a:solidFill>
                <a:latin typeface="+mj-lt"/>
              </a:rPr>
              <a:t>	</a:t>
            </a:r>
            <a:r>
              <a:rPr lang="de-CH" sz="1600" dirty="0">
                <a:solidFill>
                  <a:srgbClr val="0563C1"/>
                </a:solidFill>
                <a:latin typeface="+mj-lt"/>
              </a:rPr>
              <a:t>Nachträgliche Änderungswünsche der Wahlfächer können nur noch </a:t>
            </a:r>
            <a:r>
              <a:rPr lang="de-CH" sz="1600" b="1" dirty="0">
                <a:solidFill>
                  <a:srgbClr val="0563C1"/>
                </a:solidFill>
                <a:latin typeface="+mj-lt"/>
              </a:rPr>
              <a:t>mit einem begründeten </a:t>
            </a:r>
            <a:r>
              <a:rPr lang="de-CH" sz="1600" dirty="0">
                <a:solidFill>
                  <a:srgbClr val="0563C1"/>
                </a:solidFill>
                <a:latin typeface="+mj-lt"/>
              </a:rPr>
              <a:t>	</a:t>
            </a:r>
            <a:r>
              <a:rPr lang="de-CH" sz="1600" b="1" dirty="0">
                <a:solidFill>
                  <a:srgbClr val="0563C1"/>
                </a:solidFill>
                <a:latin typeface="+mj-lt"/>
              </a:rPr>
              <a:t>und gut nachvollziehbaren schriftlichen Gesuch an die Schulleitung </a:t>
            </a:r>
            <a:r>
              <a:rPr lang="de-CH" sz="1600" dirty="0">
                <a:solidFill>
                  <a:srgbClr val="0563C1"/>
                </a:solidFill>
                <a:latin typeface="+mj-lt"/>
              </a:rPr>
              <a:t>berücksichtigt werden. 	Ein Wechsel kann nur dann bewilligt werden, wenn in den bestehenden Wahlfachabteilungen 	noch freie Plätze vorhanden sind.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A5D6395-415B-4998-85EC-0353BBA017E1}"/>
              </a:ext>
            </a:extLst>
          </p:cNvPr>
          <p:cNvSpPr/>
          <p:nvPr/>
        </p:nvSpPr>
        <p:spPr>
          <a:xfrm>
            <a:off x="611560" y="663079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100" b="1" dirty="0">
                <a:solidFill>
                  <a:srgbClr val="000000"/>
                </a:solidFill>
                <a:latin typeface="+mj-lt"/>
              </a:rPr>
              <a:t>Einleitende Informationen zur Wahlfachanmeldung</a:t>
            </a:r>
            <a:r>
              <a:rPr lang="de-CH" b="1" dirty="0">
                <a:solidFill>
                  <a:srgbClr val="000000"/>
                </a:solidFill>
                <a:latin typeface="+mj-lt"/>
              </a:rPr>
              <a:t>:</a:t>
            </a:r>
            <a:endParaRPr lang="de-CH" b="1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120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8A4920-C5E0-49DD-8FC4-BC4FD6797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14300" r="25606" b="13251"/>
          <a:stretch/>
        </p:blipFill>
        <p:spPr>
          <a:xfrm>
            <a:off x="1296008" y="188640"/>
            <a:ext cx="6660368" cy="610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00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196752"/>
            <a:ext cx="8424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Wir werden mit New Inspiration 3 weiterarbeiten, neue Grammatik und neuen Wortschatz lernen, aber auch </a:t>
            </a:r>
            <a:br>
              <a:rPr lang="de-CH" sz="1400" dirty="0"/>
            </a:br>
            <a:r>
              <a:rPr lang="de-CH" sz="1400" dirty="0"/>
              <a:t>   viel repetieren.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Zusätzlich werden wir kleine Projekte und Rollenspiele durchführen, Bücher lesen, Texte schreiben und</a:t>
            </a:r>
            <a:br>
              <a:rPr lang="de-CH" sz="1400" dirty="0"/>
            </a:br>
            <a:r>
              <a:rPr lang="de-CH" sz="1400" dirty="0"/>
              <a:t>   evtl. Aufnahmeprüfungen vorbereiten.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Der Konversation auf Englisch geben wir viel Gewicht.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745024"/>
            <a:ext cx="842493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Interesse, deine Englisch-Kompetenz zu erweitern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Bereitschaft, auch ausserhalb des Unterrichts Arbeit auf dich</a:t>
            </a:r>
            <a:br>
              <a:rPr lang="de-CH" sz="1400" dirty="0"/>
            </a:br>
            <a:r>
              <a:rPr lang="de-CH" sz="1400" dirty="0"/>
              <a:t>   zu nehmen und im Unterricht Englisch zu sprechen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3861144"/>
            <a:ext cx="8424931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leiten wird uns New Inspiration 3</a:t>
            </a:r>
            <a:br>
              <a:rPr lang="de-CH" sz="1400" dirty="0"/>
            </a:b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hinzu kommt einiges an Zusatzmaterial und Aufträgen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Unterrichtssprache ist Englisch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4977272"/>
            <a:ext cx="842493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Englisch ist eine Weltsprache, deshalb ist das Wahlfach eigentlich für alle sinnvoll.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Für weiterführende Schulen, für die BM und für einige Berufslehren wird es zwingend verlangt.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Entscheidend ist, dass du wirklich motiviert mitarbeitest.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ENGLISCH</a:t>
            </a:r>
            <a:endParaRPr lang="de-CH" b="1" dirty="0">
              <a:highlight>
                <a:srgbClr val="FFFF00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633CC5-5EF2-4119-95F7-5767B8694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r="10311"/>
          <a:stretch/>
        </p:blipFill>
        <p:spPr bwMode="auto">
          <a:xfrm rot="823011">
            <a:off x="5395776" y="2330160"/>
            <a:ext cx="3176082" cy="24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4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196752"/>
            <a:ext cx="8424000" cy="1169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 diesem Englischsprachkurs wirst du auf das Cambridge </a:t>
            </a:r>
            <a:r>
              <a:rPr lang="de-CH" sz="1400" dirty="0" err="1"/>
              <a:t>Certificate</a:t>
            </a:r>
            <a:r>
              <a:rPr lang="de-CH" sz="1400" dirty="0"/>
              <a:t> «</a:t>
            </a:r>
            <a:r>
              <a:rPr lang="de-CH" sz="1400" dirty="0" err="1"/>
              <a:t>Preliminary</a:t>
            </a:r>
            <a:r>
              <a:rPr lang="de-CH" sz="1400" dirty="0"/>
              <a:t> for Schools B1» (PET) oder</a:t>
            </a:r>
            <a:br>
              <a:rPr lang="de-CH" sz="1400" dirty="0"/>
            </a:br>
            <a:r>
              <a:rPr lang="de-CH" sz="1400" dirty="0"/>
              <a:t>   auf das FIRST-</a:t>
            </a:r>
            <a:r>
              <a:rPr lang="de-CH" sz="1400" dirty="0" err="1"/>
              <a:t>Certificate</a:t>
            </a:r>
            <a:r>
              <a:rPr lang="de-CH" sz="1400" dirty="0"/>
              <a:t> (B2) vorbereitet.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Der Unterricht startet im November und endet mit dem Prüfungstermin Ende Mai.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Er findet in Doppellektionen am Mittwochnachmittag statt.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457040"/>
            <a:ext cx="8424931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bist stark in Englisch und motiviert, deine Englisch-Kompetenzen zu erweitern.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bist bereit, den Unterricht am Mittwochnachmittag zu besuchen und zusätzliche</a:t>
            </a:r>
            <a:br>
              <a:rPr lang="de-CH" sz="1400" dirty="0"/>
            </a:br>
            <a:r>
              <a:rPr lang="de-CH" sz="1400" dirty="0"/>
              <a:t>   Hausaufgaben im Umfang von 1 - 2 Stunden wöchentlich zu erledigen.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b="1" dirty="0"/>
              <a:t>Notenrichtwerte PET:</a:t>
            </a:r>
            <a:r>
              <a:rPr lang="de-CH" sz="1400" dirty="0"/>
              <a:t>  SNA mind. 5.0  /  SNB mind. 5.5.     </a:t>
            </a:r>
            <a:r>
              <a:rPr lang="de-CH" sz="1250" dirty="0"/>
              <a:t>(PET-Kurse ab 2. Sek: nur bei sehr guten Leistungen möglich.)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b="1" dirty="0"/>
              <a:t>Notenwerte First</a:t>
            </a:r>
            <a:r>
              <a:rPr lang="de-CH" sz="1400" dirty="0"/>
              <a:t>:  SNA mind. 5.5  </a:t>
            </a:r>
            <a:r>
              <a:rPr lang="de-CH" sz="1400"/>
              <a:t>/  SNB </a:t>
            </a:r>
            <a:r>
              <a:rPr lang="de-CH" sz="1400" dirty="0"/>
              <a:t>6.   </a:t>
            </a:r>
            <a:r>
              <a:rPr lang="de-CH" sz="1250" dirty="0"/>
              <a:t>(First-Kurse ab 2. Sek: nur bei ausgezeichneten Leistungen möglich.)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3897152"/>
            <a:ext cx="842493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wirst gezielt in den Kompetenzen Reading, Writing, Listening, </a:t>
            </a:r>
            <a:r>
              <a:rPr lang="de-CH" sz="1400" dirty="0" err="1"/>
              <a:t>Speaking</a:t>
            </a:r>
            <a:r>
              <a:rPr lang="de-CH" sz="1400" dirty="0"/>
              <a:t> gefördert.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Du lernst Strategien, um dein Hör- und Textverständnis zu verbessern, erweiterst deinen Wortschatz, vertiefst </a:t>
            </a:r>
            <a:br>
              <a:rPr lang="de-CH" sz="1400" dirty="0"/>
            </a:br>
            <a:r>
              <a:rPr lang="de-CH" sz="1400" dirty="0"/>
              <a:t>   und erweiterst deine Grammatikkenntnisse, lernst Redemittel und Strukturen für die </a:t>
            </a:r>
            <a:r>
              <a:rPr lang="de-CH" sz="1400" dirty="0" err="1"/>
              <a:t>Writings</a:t>
            </a:r>
            <a:r>
              <a:rPr lang="de-CH" sz="1400" dirty="0"/>
              <a:t> kennen.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4941312"/>
            <a:ext cx="8424931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Das Wahlfach Englisch muss zwingend auch besucht werden.</a:t>
            </a:r>
            <a:endParaRPr lang="de-CH" sz="14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Zu Beginn des Schuljahres machst du einen Placement-Test, bei dem geprüft wird, ob du geeignet bist.</a:t>
            </a:r>
          </a:p>
          <a:p>
            <a:pPr algn="l" fontAlgn="auto">
              <a:spcAft>
                <a:spcPts val="0"/>
              </a:spcAft>
              <a:tabLst>
                <a:tab pos="122400" algn="l"/>
                <a:tab pos="180000" algn="l"/>
              </a:tabLs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Das Lehrmittel wird dir von der Schule zur Verfügung gestellt, die Kosten für die Prüfung (PET ca. Fr. 255.--  /                            	First ca. Fr. 390.--) müssen deine Eltern übernehmen.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Wer den Kurs besucht, geht auch an die Prüfung.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</a:t>
            </a:r>
            <a:r>
              <a:rPr lang="de-CH" b="1" dirty="0">
                <a:sym typeface="Symbol" panose="05050102010706020507" pitchFamily="18" charset="2"/>
              </a:rPr>
              <a:t>PET/First for Schools </a:t>
            </a:r>
            <a:endParaRPr lang="de-CH" b="1" dirty="0"/>
          </a:p>
        </p:txBody>
      </p:sp>
      <p:pic>
        <p:nvPicPr>
          <p:cNvPr id="4098" name="Picture 2" descr="First Certificate in English (FCE): How to Ace it">
            <a:extLst>
              <a:ext uri="{FF2B5EF4-FFF2-40B4-BE49-F238E27FC236}">
                <a16:creationId xmlns:a16="http://schemas.microsoft.com/office/drawing/2014/main" id="{CDEC52E0-C660-458A-A46D-881B3EA7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9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196752"/>
            <a:ext cx="8424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Wir werden den Französischunterricht der 2. Sekundarstufe weiterführen - neue Grammatik und neuen Wort-</a:t>
            </a:r>
            <a:br>
              <a:rPr lang="de-CH" sz="1400" dirty="0"/>
            </a:br>
            <a:r>
              <a:rPr lang="de-CH" sz="1400" dirty="0"/>
              <a:t>   </a:t>
            </a:r>
            <a:r>
              <a:rPr lang="de-CH" sz="1400" dirty="0" err="1"/>
              <a:t>schatz</a:t>
            </a:r>
            <a:r>
              <a:rPr lang="de-CH" sz="1400" dirty="0"/>
              <a:t> lernen, aber auch viel repetieren.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Wir werden kleine Projekte und Rollenspiele durchführen, Texte schreiben und evtl. Aufnahmeprüfungen vor-</a:t>
            </a:r>
            <a:br>
              <a:rPr lang="de-CH" sz="1400" dirty="0"/>
            </a:br>
            <a:r>
              <a:rPr lang="de-CH" sz="1400" dirty="0"/>
              <a:t>   bereiten.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Die Konversation auf Französisch hat viel Gewicht.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745000"/>
            <a:ext cx="8424931" cy="1116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Bereitschaft, ausserhalb des Unterrichts regelmässig fürs Fach</a:t>
            </a:r>
            <a:br>
              <a:rPr lang="de-CH" sz="1400" dirty="0"/>
            </a:br>
            <a:r>
              <a:rPr lang="de-CH" sz="1400" dirty="0"/>
              <a:t>   Französisch zu lernen und im Unterricht Französisch zu sprechen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Interesse, deine Französisch-Kompetenz zu erweitern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Französisch in der 1. und 2. Sek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4116201"/>
            <a:ext cx="8424931" cy="75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vergleichbar mit dem Französischunterricht in der 1. und 2. Sekundarstufe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Unterrichtssprache ist Französisch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121264"/>
            <a:ext cx="8424931" cy="9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Für weiterführende Schulen, für die BM und für einige Berufslehren wird es zwingend verlangt.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Entscheidend ist, dass du wirklich motiviert mitarbeitest.</a:t>
            </a:r>
            <a:br>
              <a:rPr lang="de-CH" sz="1400" dirty="0"/>
            </a:b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Der Besuch des Wahlfachs 'Französisch' schliesst den Besuch des Wahlfachs 'Italienisch' aus.</a:t>
            </a:r>
          </a:p>
          <a:p>
            <a:pPr algn="l" fontAlgn="auto">
              <a:spcAft>
                <a:spcPts val="0"/>
              </a:spcAft>
            </a:pPr>
            <a:endParaRPr lang="de-CH" sz="1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FRANZÖSISCH</a:t>
            </a:r>
            <a:endParaRPr lang="de-CH" b="1" dirty="0">
              <a:highlight>
                <a:srgbClr val="FFFF00"/>
              </a:highlight>
            </a:endParaRPr>
          </a:p>
        </p:txBody>
      </p:sp>
      <p:pic>
        <p:nvPicPr>
          <p:cNvPr id="2050" name="Picture 2" descr="parler vous francais">
            <a:extLst>
              <a:ext uri="{FF2B5EF4-FFF2-40B4-BE49-F238E27FC236}">
                <a16:creationId xmlns:a16="http://schemas.microsoft.com/office/drawing/2014/main" id="{78E8A1DF-E802-4C7B-97AD-5F25149E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17862"/>
            <a:ext cx="3540646" cy="17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1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196752"/>
            <a:ext cx="84240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Der Kurs vermittelt einfache Grundkenntnisse der italienischen Sprache und hat das Niveau A1 zum Ziel.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hast 3 Lektionen pro Woche: eine Doppellektion und eine Einzellektion.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060848"/>
            <a:ext cx="8424931" cy="133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Der Kurs richtet sich an Lernende ohne Vorkenntnisse.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bringst Freude am Erlernen einer neuen Sprache und Interesse an der</a:t>
            </a:r>
            <a:br>
              <a:rPr lang="de-CH" sz="1400" dirty="0"/>
            </a:br>
            <a:r>
              <a:rPr lang="de-CH" sz="1400" dirty="0"/>
              <a:t>   italienischen Kultur mit.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Bereitschaft, ausserhalb des Unterrichts regelmässig fürs Fach Italienisch</a:t>
            </a:r>
            <a:br>
              <a:rPr lang="de-CH" sz="1400" dirty="0"/>
            </a:br>
            <a:r>
              <a:rPr lang="de-CH" sz="1400" dirty="0"/>
              <a:t>   zu lernen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3501008"/>
            <a:ext cx="8424931" cy="133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wirst in die Themen Freunde, Familie, Schule, Freizeit eingeführt.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Du erwirbst die grammatikalischen Grundlagen und die Redemittel dazu.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Der Schwerpunkt ist die Kommunikation.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Ein Lehrmittel, welches speziell für Jugendliche konzipiert wurde, unterstützt</a:t>
            </a:r>
            <a:br>
              <a:rPr lang="de-CH" sz="1400" dirty="0"/>
            </a:br>
            <a:r>
              <a:rPr lang="de-CH" sz="1400" dirty="0"/>
              <a:t>   uns dabei.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4941168"/>
            <a:ext cx="8424931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Auch hier geht es nicht ohne Voci lernen.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Wenn du zu Hause bereits Italienisch sprichst und nun zusätzlich noch Grammatik und Schreiben erlernen </a:t>
            </a:r>
            <a:br>
              <a:rPr lang="de-CH" sz="1400" dirty="0"/>
            </a:br>
            <a:r>
              <a:rPr lang="de-CH" sz="1400" dirty="0"/>
              <a:t>   möchtest, bist du am falschen Ort: </a:t>
            </a:r>
            <a:r>
              <a:rPr lang="de-CH" sz="1400" b="1" dirty="0"/>
              <a:t>Dies ist ein Anfängerkurs.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In den vergangenen Jahren konnte der Kurs infolge zu wenig Anmeldungen nicht immer stattfinden.</a:t>
            </a:r>
            <a:br>
              <a:rPr lang="de-CH" sz="1400" dirty="0"/>
            </a:b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Der Besuch des Wahlfachs 'Italienisch' schliesst den Besuch des Wahlfachs 'Französisch' aus.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ITALIENISCH</a:t>
            </a:r>
            <a:endParaRPr lang="de-CH" b="1" dirty="0">
              <a:highlight>
                <a:srgbClr val="FFFF00"/>
              </a:highlight>
            </a:endParaRPr>
          </a:p>
        </p:txBody>
      </p:sp>
      <p:pic>
        <p:nvPicPr>
          <p:cNvPr id="5122" name="Picture 2" descr="Die italienische Sprache">
            <a:extLst>
              <a:ext uri="{FF2B5EF4-FFF2-40B4-BE49-F238E27FC236}">
                <a16:creationId xmlns:a16="http://schemas.microsoft.com/office/drawing/2014/main" id="{1EFB992C-AC67-4AA7-9DF6-3495B718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42" y="2239519"/>
            <a:ext cx="2260878" cy="24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6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42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 den Unterrichtseinheiten wirst du in die vier Bereiche eintauchen und verschiedene Projekte umsetzen,</a:t>
            </a:r>
            <a:br>
              <a:rPr lang="de-CH" sz="1400" dirty="0"/>
            </a:br>
            <a:r>
              <a:rPr lang="de-CH" sz="1400" dirty="0"/>
              <a:t>   z. B.: ein eigenes Medikament herstellen, ein nachhaltiges Startup gründen usw.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492896"/>
            <a:ext cx="8424931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Interessen in den Bereichen Mathematik,</a:t>
            </a:r>
            <a:br>
              <a:rPr lang="de-CH" sz="1400" dirty="0"/>
            </a:br>
            <a:r>
              <a:rPr lang="de-CH" sz="1400" dirty="0"/>
              <a:t>   Informatik, Naturwissenschaft und Technik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Du kannst </a:t>
            </a:r>
            <a:r>
              <a:rPr lang="de-CH" sz="1400" dirty="0"/>
              <a:t>logisch denken, hast eine sorgfältige</a:t>
            </a:r>
            <a:br>
              <a:rPr lang="de-CH" sz="1400" dirty="0"/>
            </a:br>
            <a:r>
              <a:rPr lang="de-CH" sz="1400" dirty="0"/>
              <a:t>   und sichere Arbeitsweise, bist verantwortungs-</a:t>
            </a:r>
            <a:br>
              <a:rPr lang="de-CH" sz="1400" dirty="0"/>
            </a:br>
            <a:r>
              <a:rPr lang="de-CH" sz="1400" dirty="0"/>
              <a:t>   bewusst und hast technisches Verständnis.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4149176"/>
            <a:ext cx="8424931" cy="503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 den Unterrichtseinheiten wird am Computer gearbeitet, im Labor, draussen in der Natur und im Schulzimmer.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4905264"/>
            <a:ext cx="8424931" cy="11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Das Wahlfach MINT kann dich auf MINT-Berufe vorbereiten z. B. Geomatiker/in, Informatiker/in, </a:t>
            </a:r>
            <a:br>
              <a:rPr lang="de-CH" sz="1400" dirty="0"/>
            </a:br>
            <a:r>
              <a:rPr lang="de-CH" sz="1400" dirty="0"/>
              <a:t>   Schreinerpraktiker/in, Elektroniker/in, Laborant/in, Chemie- und Pharmapraktiker/in.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Das Wahlfach MINT richtet sich nicht nur an junge Herren, sondern es spricht insbesondere auch junge </a:t>
            </a:r>
            <a:br>
              <a:rPr lang="de-CH" sz="1400" dirty="0"/>
            </a:br>
            <a:r>
              <a:rPr lang="de-CH" sz="1400" dirty="0"/>
              <a:t>   Frauen an.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MINT</a:t>
            </a:r>
            <a:endParaRPr lang="de-CH" b="1" dirty="0">
              <a:highlight>
                <a:srgbClr val="FFFF00"/>
              </a:highligh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FDE0666-2F04-4741-AC03-ED845FAA9144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MINT steht für </a:t>
            </a:r>
            <a:r>
              <a:rPr lang="de-CH" sz="1400" b="1" u="sng" dirty="0"/>
              <a:t>M</a:t>
            </a:r>
            <a:r>
              <a:rPr lang="de-CH" sz="1400" b="1" dirty="0"/>
              <a:t>athematik, </a:t>
            </a:r>
            <a:r>
              <a:rPr lang="de-CH" sz="1400" b="1" u="sng" dirty="0"/>
              <a:t>I</a:t>
            </a:r>
            <a:r>
              <a:rPr lang="de-CH" sz="1400" b="1" dirty="0"/>
              <a:t>nformatik, </a:t>
            </a:r>
            <a:r>
              <a:rPr lang="de-CH" sz="1400" b="1" u="sng" dirty="0"/>
              <a:t>N</a:t>
            </a:r>
            <a:r>
              <a:rPr lang="de-CH" sz="1400" b="1" dirty="0"/>
              <a:t>aturwissenschaften und </a:t>
            </a:r>
            <a:r>
              <a:rPr lang="de-CH" sz="1400" b="1" u="sng" dirty="0"/>
              <a:t>T</a:t>
            </a:r>
            <a:r>
              <a:rPr lang="de-CH" sz="1400" b="1" dirty="0"/>
              <a:t>echnik</a:t>
            </a:r>
            <a:endParaRPr lang="de-CH" sz="1400" b="1" dirty="0">
              <a:highlight>
                <a:srgbClr val="FFFF00"/>
              </a:highlight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FE3A3BD-3213-4172-AD3D-0B067E5E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816"/>
            <a:ext cx="4752528" cy="8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7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196752"/>
            <a:ext cx="842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Im Wahlfach Mathematik erweiterst du deine Mathe-Skills.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Hier hast du die Möglichkeit, nebst den klassischen Mathematikthemen, weitere Bereiche der Mathematik zu </a:t>
            </a:r>
            <a:br>
              <a:rPr lang="de-CH" sz="1400" dirty="0"/>
            </a:br>
            <a:r>
              <a:rPr lang="de-CH" sz="1400" dirty="0"/>
              <a:t>   erkunden.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421016"/>
            <a:ext cx="8424931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Interesse, deine Mathematik-Kompetenz zu erweitern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Freude am Fach Mathematik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Das Wahlfach dient nicht als Nachhilfe, sondern soll deine</a:t>
            </a:r>
            <a:br>
              <a:rPr lang="de-CH" sz="1400" dirty="0"/>
            </a:br>
            <a:r>
              <a:rPr lang="de-CH" sz="1400" dirty="0"/>
              <a:t>   mathematischen Kompetenzen erweitern.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3861144"/>
            <a:ext cx="8424931" cy="719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Im Wahlfach Mathematik wird oft freier gearbeitet, als im regulären Mathematikunterricht.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Auch das eine oder andere Projekt hat im Wahlfachunterricht Platz.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4869256"/>
            <a:ext cx="8424931" cy="719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Das Wahlfach Mathematik vertieft nicht die Themen aus dem regulären Matheunterricht, sondern behandelt</a:t>
            </a:r>
            <a:br>
              <a:rPr lang="de-CH" sz="1400" dirty="0"/>
            </a:br>
            <a:r>
              <a:rPr lang="de-CH" sz="1400" dirty="0"/>
              <a:t>   andere Mathematik-Themen.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2646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MATHEMATIK</a:t>
            </a:r>
            <a:endParaRPr lang="de-CH" b="1" dirty="0">
              <a:highlight>
                <a:srgbClr val="FFFF00"/>
              </a:highlight>
            </a:endParaRPr>
          </a:p>
        </p:txBody>
      </p:sp>
      <p:pic>
        <p:nvPicPr>
          <p:cNvPr id="6146" name="Picture 2" descr="Der Mathematikunterricht an Grundschulen von heute hat mit dem Unterricht von früher so gut wie nichts mehr gemein. Das SINUS-Programm trägt dazu bei, neueste Forschungsergebnisse aus der Didaktik in die Schulklassen zu tragen.">
            <a:extLst>
              <a:ext uri="{FF2B5EF4-FFF2-40B4-BE49-F238E27FC236}">
                <a16:creationId xmlns:a16="http://schemas.microsoft.com/office/drawing/2014/main" id="{FE0C931E-BD4C-485F-92B5-2BAF61424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/>
          <a:stretch/>
        </p:blipFill>
        <p:spPr bwMode="auto">
          <a:xfrm rot="255687">
            <a:off x="5148064" y="2132856"/>
            <a:ext cx="3702634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C132032-BCC7-4ABD-9DA1-6AE7A78EA262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42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Beschreibung des Wahlfachs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Das Wahlfach Technisches Gestalten bietet eine willkommene </a:t>
            </a:r>
            <a:r>
              <a:rPr lang="de-CH" sz="1400" dirty="0"/>
              <a:t>Abwechslung zu den kopflastigen Schulfächern.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Wir erstellen Baupläne und setzen diese anschliessend mit den Materialien Holz und Metall um.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/>
              <a:t> Wir arbeiten mit den Händen und mit dem Kopf. Ein tolles Wahlfach für Macherinnen und Macher.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1DDC2BE-A19B-4579-A8EB-3E6519E55DEF}"/>
              </a:ext>
            </a:extLst>
          </p:cNvPr>
          <p:cNvSpPr txBox="1">
            <a:spLocks/>
          </p:cNvSpPr>
          <p:nvPr/>
        </p:nvSpPr>
        <p:spPr>
          <a:xfrm>
            <a:off x="251520" y="2601008"/>
            <a:ext cx="8424931" cy="13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Voraussetzungen für das Wahlfach </a:t>
            </a:r>
          </a:p>
          <a:p>
            <a:pPr algn="l" fontAlgn="auto">
              <a:spcAft>
                <a:spcPts val="0"/>
              </a:spcAft>
            </a:pPr>
            <a:endParaRPr lang="de-CH" sz="2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bist motiviert, sowohl mit dem Kopf als auch mit den Händen zu arbeiten.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hast Freude an der praktischen Arbeit und an den Materialien Holz und Metall.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Dir machen schmutzige Hände und (Maschinen-)Lärm nichts aus.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Du hast ein </a:t>
            </a:r>
            <a:r>
              <a:rPr lang="de-CH" sz="1400" dirty="0"/>
              <a:t>gutes Vorstellungsvermögen und ein gutes technisches Verständnis.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Du benötigst Kreativität und Ausdauer genauso wie Sorgfalt und Genauigkeit.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FAF039-D440-420B-86A3-BB653C46A0D1}"/>
              </a:ext>
            </a:extLst>
          </p:cNvPr>
          <p:cNvSpPr txBox="1">
            <a:spLocks/>
          </p:cNvSpPr>
          <p:nvPr/>
        </p:nvSpPr>
        <p:spPr>
          <a:xfrm>
            <a:off x="251520" y="4113176"/>
            <a:ext cx="8424931" cy="11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Wie wird in diesem Wahlfach gearbeitet? 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Gelerntes aus der 1. und 2. Sek wird vertieft.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Du erhältst </a:t>
            </a:r>
            <a:r>
              <a:rPr lang="de-CH" sz="1400" dirty="0"/>
              <a:t>Einblicke in die Arbeit mit verschiedenen Materialien, Maschinen und Techniken.</a:t>
            </a: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Es gibt geführte Arbeitsphasen, in welchen gemeinsame Projekte/Arbeiten umgesetzt werden, wie auch offene</a:t>
            </a:r>
            <a:br>
              <a:rPr lang="de-CH" sz="1400" dirty="0"/>
            </a:br>
            <a:r>
              <a:rPr lang="de-CH" sz="1400" dirty="0"/>
              <a:t>   Arbeitsphasen, in welchen individuelle Projekte nach Absprache mit der Lehrperson realisiert werden können.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D04B734-F26C-4F04-89B7-457B7D548A70}"/>
              </a:ext>
            </a:extLst>
          </p:cNvPr>
          <p:cNvSpPr txBox="1">
            <a:spLocks/>
          </p:cNvSpPr>
          <p:nvPr/>
        </p:nvSpPr>
        <p:spPr>
          <a:xfrm>
            <a:off x="251520" y="5445224"/>
            <a:ext cx="842493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700" b="1" dirty="0">
                <a:solidFill>
                  <a:srgbClr val="FF0000"/>
                </a:solidFill>
                <a:sym typeface="Wingdings 3" panose="05040102010807070707" pitchFamily="18" charset="2"/>
              </a:rPr>
              <a:t> </a:t>
            </a:r>
            <a:r>
              <a:rPr lang="de-CH" sz="1700" b="1" dirty="0">
                <a:solidFill>
                  <a:srgbClr val="FF0000"/>
                </a:solidFill>
              </a:rPr>
              <a:t>Das musst du zu diesem Wahlfach unbedingt wissen </a:t>
            </a:r>
          </a:p>
          <a:p>
            <a:pPr algn="l" fontAlgn="auto">
              <a:spcAft>
                <a:spcPts val="0"/>
              </a:spcAft>
            </a:pPr>
            <a:endParaRPr lang="de-CH" sz="100" dirty="0">
              <a:sym typeface="Wingdings" panose="05000000000000000000" pitchFamily="2" charset="2"/>
            </a:endParaRPr>
          </a:p>
          <a:p>
            <a:pPr algn="l" fontAlgn="auto">
              <a:spcAft>
                <a:spcPts val="0"/>
              </a:spcAft>
            </a:pPr>
            <a:r>
              <a:rPr lang="de-CH" sz="1400" dirty="0">
                <a:sym typeface="Wingdings" panose="05000000000000000000" pitchFamily="2" charset="2"/>
              </a:rPr>
              <a:t></a:t>
            </a:r>
            <a:r>
              <a:rPr lang="de-CH" sz="1400" dirty="0">
                <a:sym typeface="Wingdings 3" panose="05040102010807070707" pitchFamily="18" charset="2"/>
              </a:rPr>
              <a:t> </a:t>
            </a:r>
            <a:r>
              <a:rPr lang="de-CH" sz="1400" dirty="0"/>
              <a:t>Das Wahlfach 'Technisches Gestalten' wird in der Regel für handwerklich-technische Berufe zwingend verlangt.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F45D98-92E1-4934-BC84-4A0DD796C011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6408712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b="1" dirty="0"/>
              <a:t>Wahlfach TECHNISCHES GESTALTEN</a:t>
            </a:r>
            <a:endParaRPr lang="de-CH" b="1" dirty="0">
              <a:highlight>
                <a:srgbClr val="FFFF00"/>
              </a:highlight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A0BF3E4-520E-4C7D-BB5A-61103F0A263D}"/>
              </a:ext>
            </a:extLst>
          </p:cNvPr>
          <p:cNvSpPr txBox="1">
            <a:spLocks/>
          </p:cNvSpPr>
          <p:nvPr/>
        </p:nvSpPr>
        <p:spPr>
          <a:xfrm>
            <a:off x="251520" y="935555"/>
            <a:ext cx="6264696" cy="3332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CH" sz="1400" b="1" dirty="0"/>
              <a:t>Werken</a:t>
            </a:r>
            <a:endParaRPr lang="de-CH" sz="1400" b="1" dirty="0">
              <a:highlight>
                <a:srgbClr val="FFFF00"/>
              </a:highlight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A261D5A-74A8-49D3-BD23-8C8EB5773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r="13699"/>
          <a:stretch/>
        </p:blipFill>
        <p:spPr bwMode="auto">
          <a:xfrm>
            <a:off x="6516216" y="2510948"/>
            <a:ext cx="2237090" cy="19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19806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vorlage VS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vorlage VSK.potx" id="{6E0BC47E-341D-44F9-8B6A-30AC65385954}" vid="{6370AD7B-A444-4775-9ABE-677D8C737846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DBEBF316647746A630D0E98C3FB0A7" ma:contentTypeVersion="12" ma:contentTypeDescription="Ein neues Dokument erstellen." ma:contentTypeScope="" ma:versionID="5b88266949ea3d67a9b0c19a42bc6bc9">
  <xsd:schema xmlns:xsd="http://www.w3.org/2001/XMLSchema" xmlns:xs="http://www.w3.org/2001/XMLSchema" xmlns:p="http://schemas.microsoft.com/office/2006/metadata/properties" xmlns:ns3="4138a95e-ae60-4d37-b7ab-0ed4906ed646" xmlns:ns4="41a36e2b-bf79-40c2-959e-b4594116d7a1" targetNamespace="http://schemas.microsoft.com/office/2006/metadata/properties" ma:root="true" ma:fieldsID="6029d6ee71d08295fe540154fd1b6cb2" ns3:_="" ns4:_="">
    <xsd:import namespace="4138a95e-ae60-4d37-b7ab-0ed4906ed646"/>
    <xsd:import namespace="41a36e2b-bf79-40c2-959e-b4594116d7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8a95e-ae60-4d37-b7ab-0ed4906ed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36e2b-bf79-40c2-959e-b4594116d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B7FC6C-685A-4756-B35E-748E2B22A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38a95e-ae60-4d37-b7ab-0ed4906ed646"/>
    <ds:schemaRef ds:uri="41a36e2b-bf79-40c2-959e-b4594116d7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ADDEBE-B6BA-4AB5-9104-B97D606063B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1a36e2b-bf79-40c2-959e-b4594116d7a1"/>
    <ds:schemaRef ds:uri="http://schemas.microsoft.com/office/2006/documentManagement/types"/>
    <ds:schemaRef ds:uri="4138a95e-ae60-4d37-b7ab-0ed4906ed64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597445-5A7E-4B62-BB58-955494723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3333</Words>
  <Application>Microsoft Office PowerPoint</Application>
  <PresentationFormat>Bildschirmpräsentation (4:3)</PresentationFormat>
  <Paragraphs>320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</vt:lpstr>
      <vt:lpstr>Wingdings 3</vt:lpstr>
      <vt:lpstr>Folienvorlage VSK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Schulen Kriens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Arnet Urs</dc:creator>
  <cp:lastModifiedBy>Girlich Dagmar</cp:lastModifiedBy>
  <cp:revision>56</cp:revision>
  <cp:lastPrinted>2021-11-05T08:08:29Z</cp:lastPrinted>
  <dcterms:created xsi:type="dcterms:W3CDTF">2019-05-20T09:32:14Z</dcterms:created>
  <dcterms:modified xsi:type="dcterms:W3CDTF">2022-11-11T13:43:30Z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-GUID">
    <vt:lpwstr>6ac7571d-5f30-4742-8dba-cfd17537762f</vt:lpwstr>
  </property>
  <property fmtid="{D5CDD505-2E9C-101B-9397-08002B2CF9AE}" pid="3" name="ContentTypeId">
    <vt:lpwstr>0x010100A3DBEBF316647746A630D0E98C3FB0A7</vt:lpwstr>
  </property>
</Properties>
</file>